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92" y="72"/>
      </p:cViewPr>
      <p:guideLst>
        <p:guide orient="horz" pos="288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A65-DC71-4A86-96CF-BDDCF6BA6BB6}" type="datetimeFigureOut">
              <a:rPr lang="ko-KR" altLang="en-US" smtClean="0"/>
              <a:t>2023-03-16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CFCC-C496-49DB-BC2A-4E3F407034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A65-DC71-4A86-96CF-BDDCF6BA6BB6}" type="datetimeFigureOut">
              <a:rPr lang="ko-KR" altLang="en-US" smtClean="0"/>
              <a:t>2023-03-16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CFCC-C496-49DB-BC2A-4E3F407034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A65-DC71-4A86-96CF-BDDCF6BA6BB6}" type="datetimeFigureOut">
              <a:rPr lang="ko-KR" altLang="en-US" smtClean="0"/>
              <a:t>2023-03-16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CFCC-C496-49DB-BC2A-4E3F407034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A65-DC71-4A86-96CF-BDDCF6BA6BB6}" type="datetimeFigureOut">
              <a:rPr lang="ko-KR" altLang="en-US" smtClean="0"/>
              <a:t>2023-03-16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CFCC-C496-49DB-BC2A-4E3F407034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A65-DC71-4A86-96CF-BDDCF6BA6BB6}" type="datetimeFigureOut">
              <a:rPr lang="ko-KR" altLang="en-US" smtClean="0"/>
              <a:t>2023-03-16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CFCC-C496-49DB-BC2A-4E3F407034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A65-DC71-4A86-96CF-BDDCF6BA6BB6}" type="datetimeFigureOut">
              <a:rPr lang="ko-KR" altLang="en-US" smtClean="0"/>
              <a:t>2023-03-16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CFCC-C496-49DB-BC2A-4E3F407034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A65-DC71-4A86-96CF-BDDCF6BA6BB6}" type="datetimeFigureOut">
              <a:rPr lang="ko-KR" altLang="en-US" smtClean="0"/>
              <a:t>2023-03-16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CFCC-C496-49DB-BC2A-4E3F407034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A65-DC71-4A86-96CF-BDDCF6BA6BB6}" type="datetimeFigureOut">
              <a:rPr lang="ko-KR" altLang="en-US" smtClean="0"/>
              <a:t>2023-03-16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CFCC-C496-49DB-BC2A-4E3F407034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A65-DC71-4A86-96CF-BDDCF6BA6BB6}" type="datetimeFigureOut">
              <a:rPr lang="ko-KR" altLang="en-US" smtClean="0"/>
              <a:t>2023-03-16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CFCC-C496-49DB-BC2A-4E3F407034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A65-DC71-4A86-96CF-BDDCF6BA6BB6}" type="datetimeFigureOut">
              <a:rPr lang="ko-KR" altLang="en-US" smtClean="0"/>
              <a:t>2023-03-16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CFCC-C496-49DB-BC2A-4E3F407034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4A65-DC71-4A86-96CF-BDDCF6BA6BB6}" type="datetimeFigureOut">
              <a:rPr lang="ko-KR" altLang="en-US" smtClean="0"/>
              <a:t>2023-03-16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CFCC-C496-49DB-BC2A-4E3F407034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74A65-DC71-4A86-96CF-BDDCF6BA6BB6}" type="datetimeFigureOut">
              <a:rPr lang="ko-KR" altLang="en-US" smtClean="0"/>
              <a:t>2023-03-16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4CFCC-C496-49DB-BC2A-4E3F407034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4" descr="로고.jpg">
            <a:extLst>
              <a:ext uri="{FF2B5EF4-FFF2-40B4-BE49-F238E27FC236}">
                <a16:creationId xmlns:a16="http://schemas.microsoft.com/office/drawing/2014/main" id="{871948D7-BB5C-4510-9A69-C030A4E0DF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251" y="344891"/>
            <a:ext cx="1058081" cy="30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제목 11">
            <a:extLst>
              <a:ext uri="{FF2B5EF4-FFF2-40B4-BE49-F238E27FC236}">
                <a16:creationId xmlns:a16="http://schemas.microsoft.com/office/drawing/2014/main" id="{24598832-DC5B-48CB-AD22-A51A5E98B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4744" y="208398"/>
            <a:ext cx="4051287" cy="579304"/>
          </a:xfrm>
        </p:spPr>
        <p:txBody>
          <a:bodyPr>
            <a:normAutofit/>
          </a:bodyPr>
          <a:lstStyle/>
          <a:p>
            <a:pPr algn="r"/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아주스틸㈜ 입사지원서</a:t>
            </a:r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FFC5396C-0CB7-493B-A918-6FCF13983A6F}"/>
              </a:ext>
            </a:extLst>
          </p:cNvPr>
          <p:cNvCxnSpPr>
            <a:cxnSpLocks/>
          </p:cNvCxnSpPr>
          <p:nvPr/>
        </p:nvCxnSpPr>
        <p:spPr>
          <a:xfrm>
            <a:off x="1287599" y="712454"/>
            <a:ext cx="39455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7AF8DD95-4078-44B0-87AF-1F7349E25A38}"/>
              </a:ext>
            </a:extLst>
          </p:cNvPr>
          <p:cNvCxnSpPr>
            <a:cxnSpLocks/>
          </p:cNvCxnSpPr>
          <p:nvPr/>
        </p:nvCxnSpPr>
        <p:spPr>
          <a:xfrm>
            <a:off x="1287599" y="30341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44605F61-DE90-4C25-A031-1BB09A1D0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287712"/>
              </p:ext>
            </p:extLst>
          </p:nvPr>
        </p:nvGraphicFramePr>
        <p:xfrm>
          <a:off x="260648" y="956246"/>
          <a:ext cx="6498683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427174729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069306127"/>
                    </a:ext>
                  </a:extLst>
                </a:gridCol>
                <a:gridCol w="857402">
                  <a:extLst>
                    <a:ext uri="{9D8B030D-6E8A-4147-A177-3AD203B41FA5}">
                      <a16:colId xmlns:a16="http://schemas.microsoft.com/office/drawing/2014/main" val="1423895919"/>
                    </a:ext>
                  </a:extLst>
                </a:gridCol>
                <a:gridCol w="248303">
                  <a:extLst>
                    <a:ext uri="{9D8B030D-6E8A-4147-A177-3AD203B41FA5}">
                      <a16:colId xmlns:a16="http://schemas.microsoft.com/office/drawing/2014/main" val="2894445605"/>
                    </a:ext>
                  </a:extLst>
                </a:gridCol>
                <a:gridCol w="790042">
                  <a:extLst>
                    <a:ext uri="{9D8B030D-6E8A-4147-A177-3AD203B41FA5}">
                      <a16:colId xmlns:a16="http://schemas.microsoft.com/office/drawing/2014/main" val="19578241"/>
                    </a:ext>
                  </a:extLst>
                </a:gridCol>
                <a:gridCol w="430932">
                  <a:extLst>
                    <a:ext uri="{9D8B030D-6E8A-4147-A177-3AD203B41FA5}">
                      <a16:colId xmlns:a16="http://schemas.microsoft.com/office/drawing/2014/main" val="4253473168"/>
                    </a:ext>
                  </a:extLst>
                </a:gridCol>
                <a:gridCol w="933687">
                  <a:extLst>
                    <a:ext uri="{9D8B030D-6E8A-4147-A177-3AD203B41FA5}">
                      <a16:colId xmlns:a16="http://schemas.microsoft.com/office/drawing/2014/main" val="914930210"/>
                    </a:ext>
                  </a:extLst>
                </a:gridCol>
                <a:gridCol w="790045">
                  <a:extLst>
                    <a:ext uri="{9D8B030D-6E8A-4147-A177-3AD203B41FA5}">
                      <a16:colId xmlns:a16="http://schemas.microsoft.com/office/drawing/2014/main" val="595146575"/>
                    </a:ext>
                  </a:extLst>
                </a:gridCol>
              </a:tblGrid>
              <a:tr h="261679">
                <a:tc gridSpan="8">
                  <a:txBody>
                    <a:bodyPr/>
                    <a:lstStyle/>
                    <a:p>
                      <a:pPr algn="l" latinLnBrk="1"/>
                      <a:r>
                        <a:rPr lang="en-US" altLang="ko-KR" sz="1200" b="1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1. </a:t>
                      </a:r>
                      <a:r>
                        <a:rPr lang="ko-KR" altLang="en-US" sz="1200" b="1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 적 사 항 </a:t>
                      </a:r>
                      <a:r>
                        <a:rPr lang="en-US" altLang="ko-KR" sz="1200" b="1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                         </a:t>
                      </a:r>
                      <a:r>
                        <a:rPr lang="en-US" altLang="ko-KR" sz="1100" b="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※ </a:t>
                      </a:r>
                      <a:r>
                        <a:rPr lang="ko-KR" altLang="en-US" sz="1100" b="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지원직무 필히 작성</a:t>
                      </a:r>
                      <a:endParaRPr lang="ko-KR" altLang="en-US" sz="1200" b="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277509"/>
                  </a:ext>
                </a:extLst>
              </a:tr>
              <a:tr h="2616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지원구분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□ 신입   □경력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지원직무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희망연봉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617675"/>
                  </a:ext>
                </a:extLst>
              </a:tr>
              <a:tr h="2616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성     명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연락처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806321"/>
                  </a:ext>
                </a:extLst>
              </a:tr>
              <a:tr h="2616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현 주 소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346277"/>
                  </a:ext>
                </a:extLst>
              </a:tr>
              <a:tr h="2616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전자우편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가점항목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가점항목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□ 장애대상   □ 보훈대상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□ 국가유공자   □장애인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01677"/>
                  </a:ext>
                </a:extLst>
              </a:tr>
            </a:tbl>
          </a:graphicData>
        </a:graphic>
      </p:graphicFrame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194BDFBF-1CBA-4B7A-9E71-3B9012C4B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26873"/>
              </p:ext>
            </p:extLst>
          </p:nvPr>
        </p:nvGraphicFramePr>
        <p:xfrm>
          <a:off x="266998" y="2441324"/>
          <a:ext cx="640871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9874">
                  <a:extLst>
                    <a:ext uri="{9D8B030D-6E8A-4147-A177-3AD203B41FA5}">
                      <a16:colId xmlns:a16="http://schemas.microsoft.com/office/drawing/2014/main" val="4271747292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423895919"/>
                    </a:ext>
                  </a:extLst>
                </a:gridCol>
                <a:gridCol w="1158480">
                  <a:extLst>
                    <a:ext uri="{9D8B030D-6E8A-4147-A177-3AD203B41FA5}">
                      <a16:colId xmlns:a16="http://schemas.microsoft.com/office/drawing/2014/main" val="914930210"/>
                    </a:ext>
                  </a:extLst>
                </a:gridCol>
              </a:tblGrid>
              <a:tr h="261679"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1200" b="1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2. </a:t>
                      </a:r>
                      <a:r>
                        <a:rPr lang="ko-KR" altLang="en-US" sz="1200" b="1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교 육 사 항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277509"/>
                  </a:ext>
                </a:extLst>
              </a:tr>
              <a:tr h="2616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교육 구분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과목명 및 교육과정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교육시간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617675"/>
                  </a:ext>
                </a:extLst>
              </a:tr>
              <a:tr h="261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□ 학교   □훈련  □ 기타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806321"/>
                  </a:ext>
                </a:extLst>
              </a:tr>
              <a:tr h="261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□ 학교   □훈련  □ 기타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346277"/>
                  </a:ext>
                </a:extLst>
              </a:tr>
              <a:tr h="2616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□ 학교   □훈련  □ 기타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01677"/>
                  </a:ext>
                </a:extLst>
              </a:tr>
            </a:tbl>
          </a:graphicData>
        </a:graphic>
      </p:graphicFrame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C1102E86-BA8E-4463-AB1F-DF6ECA2FF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514209"/>
              </p:ext>
            </p:extLst>
          </p:nvPr>
        </p:nvGraphicFramePr>
        <p:xfrm>
          <a:off x="242094" y="5434444"/>
          <a:ext cx="6408714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698">
                  <a:extLst>
                    <a:ext uri="{9D8B030D-6E8A-4147-A177-3AD203B41FA5}">
                      <a16:colId xmlns:a16="http://schemas.microsoft.com/office/drawing/2014/main" val="427174729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42389591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8227796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947097934"/>
                    </a:ext>
                  </a:extLst>
                </a:gridCol>
                <a:gridCol w="1637632">
                  <a:extLst>
                    <a:ext uri="{9D8B030D-6E8A-4147-A177-3AD203B41FA5}">
                      <a16:colId xmlns:a16="http://schemas.microsoft.com/office/drawing/2014/main" val="914930210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l" latinLnBrk="1"/>
                      <a:r>
                        <a:rPr lang="en-US" altLang="ko-KR" sz="1200" b="1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4. </a:t>
                      </a:r>
                      <a:r>
                        <a:rPr lang="ko-KR" altLang="en-US" sz="1200" b="1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경력 및 경험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277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구 분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단체 및 기관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역 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활동기간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활동내용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617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□ 경험  □ 경력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806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□ 경험  □ 경력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3462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□ 경험  □ 경력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01677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직무관련 주요내용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895098"/>
                  </a:ext>
                </a:extLst>
              </a:tr>
              <a:tr h="11736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787161"/>
                  </a:ext>
                </a:extLst>
              </a:tr>
            </a:tbl>
          </a:graphicData>
        </a:graphic>
      </p:graphicFrame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A1E1775F-5C45-4D03-AB50-2B5F0840E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373839"/>
              </p:ext>
            </p:extLst>
          </p:nvPr>
        </p:nvGraphicFramePr>
        <p:xfrm>
          <a:off x="254546" y="3949366"/>
          <a:ext cx="640871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8230">
                  <a:extLst>
                    <a:ext uri="{9D8B030D-6E8A-4147-A177-3AD203B41FA5}">
                      <a16:colId xmlns:a16="http://schemas.microsoft.com/office/drawing/2014/main" val="427174729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42389591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227796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94709793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845297103"/>
                    </a:ext>
                  </a:extLst>
                </a:gridCol>
                <a:gridCol w="1002012">
                  <a:extLst>
                    <a:ext uri="{9D8B030D-6E8A-4147-A177-3AD203B41FA5}">
                      <a16:colId xmlns:a16="http://schemas.microsoft.com/office/drawing/2014/main" val="914930210"/>
                    </a:ext>
                  </a:extLst>
                </a:gridCol>
              </a:tblGrid>
              <a:tr h="159107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1200" b="1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3. </a:t>
                      </a:r>
                      <a:r>
                        <a:rPr lang="ko-KR" altLang="en-US" sz="1200" b="1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 격 사 항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277509"/>
                  </a:ext>
                </a:extLst>
              </a:tr>
              <a:tr h="1591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자격증명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발급기관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취득일자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자격증명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발급기관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취득일자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617675"/>
                  </a:ext>
                </a:extLst>
              </a:tr>
              <a:tr h="1591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806321"/>
                  </a:ext>
                </a:extLst>
              </a:tr>
              <a:tr h="1591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346277"/>
                  </a:ext>
                </a:extLst>
              </a:tr>
              <a:tr h="1591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101677"/>
                  </a:ext>
                </a:extLst>
              </a:tr>
            </a:tbl>
          </a:graphicData>
        </a:graphic>
      </p:graphicFrame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3555C02B-C37A-40F7-B6FD-3193FFFABAF3}"/>
              </a:ext>
            </a:extLst>
          </p:cNvPr>
          <p:cNvCxnSpPr>
            <a:cxnSpLocks/>
            <a:endCxn id="24" idx="2"/>
          </p:cNvCxnSpPr>
          <p:nvPr/>
        </p:nvCxnSpPr>
        <p:spPr>
          <a:xfrm>
            <a:off x="3458903" y="424084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27AEF266-3067-4A82-B1A7-7F02A60050EF}"/>
              </a:ext>
            </a:extLst>
          </p:cNvPr>
          <p:cNvSpPr/>
          <p:nvPr/>
        </p:nvSpPr>
        <p:spPr>
          <a:xfrm>
            <a:off x="1628800" y="7833922"/>
            <a:ext cx="3946748" cy="1130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  <a:spcAft>
                <a:spcPts val="1600"/>
              </a:spcAft>
            </a:pPr>
            <a:r>
              <a:rPr lang="ko-KR" altLang="en-US" sz="12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위 사항은 사실과 다름이 없음을 확인합니다</a:t>
            </a:r>
            <a:r>
              <a:rPr lang="en-US" altLang="ko-KR" sz="12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  <a:endParaRPr lang="ko-KR" altLang="en-US" sz="1200" dirty="0">
              <a:solidFill>
                <a:srgbClr val="00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>
              <a:lnSpc>
                <a:spcPct val="140000"/>
              </a:lnSpc>
              <a:spcAft>
                <a:spcPts val="1600"/>
              </a:spcAft>
            </a:pPr>
            <a:r>
              <a:rPr lang="ko-KR" altLang="en-US" sz="12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년       월        일</a:t>
            </a:r>
          </a:p>
          <a:p>
            <a:pPr algn="ctr">
              <a:spcAft>
                <a:spcPts val="1600"/>
              </a:spcAft>
            </a:pPr>
            <a:r>
              <a:rPr lang="ko-KR" altLang="en-US" sz="12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지원자 </a:t>
            </a:r>
            <a:r>
              <a:rPr lang="en-US" altLang="ko-KR" sz="12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:                      (</a:t>
            </a:r>
            <a:r>
              <a:rPr lang="ko-KR" altLang="en-US" sz="12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인</a:t>
            </a:r>
            <a:r>
              <a:rPr lang="en-US" altLang="ko-KR" sz="1200" b="1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endParaRPr lang="ko-KR" altLang="en-US" sz="1200" b="1" dirty="0">
              <a:solidFill>
                <a:srgbClr val="00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85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4" descr="로고.jpg">
            <a:extLst>
              <a:ext uri="{FF2B5EF4-FFF2-40B4-BE49-F238E27FC236}">
                <a16:creationId xmlns:a16="http://schemas.microsoft.com/office/drawing/2014/main" id="{60F22194-B061-4110-9282-059B4B531B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839" y="344891"/>
            <a:ext cx="1058081" cy="30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제목 11">
            <a:extLst>
              <a:ext uri="{FF2B5EF4-FFF2-40B4-BE49-F238E27FC236}">
                <a16:creationId xmlns:a16="http://schemas.microsoft.com/office/drawing/2014/main" id="{CAD54DD2-D228-46B6-8AD2-BBFC9E533691}"/>
              </a:ext>
            </a:extLst>
          </p:cNvPr>
          <p:cNvSpPr txBox="1">
            <a:spLocks/>
          </p:cNvSpPr>
          <p:nvPr/>
        </p:nvSpPr>
        <p:spPr>
          <a:xfrm>
            <a:off x="2348880" y="208398"/>
            <a:ext cx="2880320" cy="579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자 기 소 개 서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760ABF6-A9E0-4AD9-B94F-296411C58F52}"/>
              </a:ext>
            </a:extLst>
          </p:cNvPr>
          <p:cNvCxnSpPr>
            <a:cxnSpLocks/>
          </p:cNvCxnSpPr>
          <p:nvPr/>
        </p:nvCxnSpPr>
        <p:spPr>
          <a:xfrm>
            <a:off x="1287599" y="712454"/>
            <a:ext cx="39455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013AD1EB-1BD4-4B5F-9612-E8BD8A63D867}"/>
              </a:ext>
            </a:extLst>
          </p:cNvPr>
          <p:cNvCxnSpPr>
            <a:cxnSpLocks/>
          </p:cNvCxnSpPr>
          <p:nvPr/>
        </p:nvCxnSpPr>
        <p:spPr>
          <a:xfrm>
            <a:off x="1287599" y="30341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01B5CC29-F6BC-4A41-BBB4-98F2A5F59233}"/>
              </a:ext>
            </a:extLst>
          </p:cNvPr>
          <p:cNvSpPr/>
          <p:nvPr/>
        </p:nvSpPr>
        <p:spPr>
          <a:xfrm>
            <a:off x="260648" y="814021"/>
            <a:ext cx="579422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0">
              <a:lnSpc>
                <a:spcPct val="130000"/>
              </a:lnSpc>
            </a:pPr>
            <a:r>
              <a:rPr lang="en-US" altLang="ko-KR" sz="1000" i="1" dirty="0">
                <a:solidFill>
                  <a:srgbClr val="000000"/>
                </a:solidFill>
                <a:latin typeface="휴먼명조"/>
              </a:rPr>
              <a:t>• </a:t>
            </a:r>
            <a:r>
              <a:rPr lang="ko-KR" altLang="en-US" sz="1000" i="1" dirty="0">
                <a:solidFill>
                  <a:srgbClr val="000000"/>
                </a:solidFill>
                <a:latin typeface="휴먼명조"/>
              </a:rPr>
              <a:t>입사지원서에 기술한 경력사항 및 경험사항에 대해 상세히 기술해 주시기 바랍니다</a:t>
            </a:r>
            <a:r>
              <a:rPr lang="en-US" altLang="ko-KR" sz="1000" i="1" dirty="0">
                <a:solidFill>
                  <a:srgbClr val="000000"/>
                </a:solidFill>
                <a:latin typeface="휴먼명조"/>
              </a:rPr>
              <a:t>. </a:t>
            </a:r>
          </a:p>
          <a:p>
            <a:pPr marL="127000">
              <a:lnSpc>
                <a:spcPct val="130000"/>
              </a:lnSpc>
            </a:pPr>
            <a:r>
              <a:rPr lang="en-US" altLang="ko-KR" sz="1000" i="1" dirty="0">
                <a:solidFill>
                  <a:srgbClr val="000000"/>
                </a:solidFill>
                <a:latin typeface="휴먼명조"/>
              </a:rPr>
              <a:t>• </a:t>
            </a:r>
            <a:r>
              <a:rPr lang="ko-KR" altLang="en-US" sz="1000" i="1" dirty="0">
                <a:solidFill>
                  <a:srgbClr val="000000"/>
                </a:solidFill>
                <a:latin typeface="휴먼명조"/>
              </a:rPr>
              <a:t>본인의 역할과 행동 그리고 주요 성과를 중심으로</a:t>
            </a:r>
            <a:r>
              <a:rPr lang="en-US" altLang="ko-KR" sz="1000" i="1" dirty="0">
                <a:solidFill>
                  <a:srgbClr val="000000"/>
                </a:solidFill>
                <a:latin typeface="휴먼명조"/>
              </a:rPr>
              <a:t>, </a:t>
            </a:r>
            <a:r>
              <a:rPr lang="ko-KR" altLang="en-US" sz="1000" i="1" dirty="0">
                <a:solidFill>
                  <a:srgbClr val="000000"/>
                </a:solidFill>
                <a:latin typeface="휴먼명조"/>
              </a:rPr>
              <a:t>구체적으로 작성해주시기 바랍니다</a:t>
            </a:r>
            <a:r>
              <a:rPr lang="en-US" altLang="ko-KR" sz="1000" i="1" dirty="0">
                <a:solidFill>
                  <a:srgbClr val="000000"/>
                </a:solidFill>
                <a:latin typeface="휴먼명조"/>
              </a:rPr>
              <a:t>.</a:t>
            </a: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1248B8A1-BCCB-4C32-9005-5EEB1D3A5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43540"/>
              </p:ext>
            </p:extLst>
          </p:nvPr>
        </p:nvGraphicFramePr>
        <p:xfrm>
          <a:off x="260648" y="1383290"/>
          <a:ext cx="6096508" cy="296037"/>
        </p:xfrm>
        <a:graphic>
          <a:graphicData uri="http://schemas.openxmlformats.org/drawingml/2006/table">
            <a:tbl>
              <a:tblPr/>
              <a:tblGrid>
                <a:gridCol w="6096508">
                  <a:extLst>
                    <a:ext uri="{9D8B030D-6E8A-4147-A177-3AD203B41FA5}">
                      <a16:colId xmlns:a16="http://schemas.microsoft.com/office/drawing/2014/main" val="3984617429"/>
                    </a:ext>
                  </a:extLst>
                </a:gridCol>
              </a:tblGrid>
              <a:tr h="2960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 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지원분야와 관련된 본인의 역량을 </a:t>
                      </a:r>
                      <a:r>
                        <a:rPr lang="ko-KR" altLang="en-US" sz="1200" b="1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기술하시오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643" marR="64643" marT="17653" marB="1765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81220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45AB6326-4721-474F-9EDB-4635E27D7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02" y="142097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한컴바탕" panose="02030600000101010101" pitchFamily="18" charset="2"/>
                <a:ea typeface="한컴바탕" panose="02030600000101010101" pitchFamily="18" charset="2"/>
              </a:rPr>
              <a:t> </a:t>
            </a: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한컴바탕" panose="02030600000101010101" pitchFamily="18" charset="2"/>
              </a:rPr>
              <a:t> </a:t>
            </a: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16809ED6-2EE2-42C3-B951-163B559F4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879565"/>
              </p:ext>
            </p:extLst>
          </p:nvPr>
        </p:nvGraphicFramePr>
        <p:xfrm>
          <a:off x="260648" y="3131840"/>
          <a:ext cx="6096508" cy="296037"/>
        </p:xfrm>
        <a:graphic>
          <a:graphicData uri="http://schemas.openxmlformats.org/drawingml/2006/table">
            <a:tbl>
              <a:tblPr/>
              <a:tblGrid>
                <a:gridCol w="6096508">
                  <a:extLst>
                    <a:ext uri="{9D8B030D-6E8A-4147-A177-3AD203B41FA5}">
                      <a16:colId xmlns:a16="http://schemas.microsoft.com/office/drawing/2014/main" val="3984617429"/>
                    </a:ext>
                  </a:extLst>
                </a:gridCol>
              </a:tblGrid>
              <a:tr h="2960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 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최근 </a:t>
                      </a: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년내 겪은 삶의 어려움은 무엇이었으며</a:t>
                      </a: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어떻게 극복하였는지 </a:t>
                      </a:r>
                      <a:r>
                        <a:rPr lang="ko-KR" altLang="en-US" sz="1200" b="1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기술하시오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643" marR="64643" marT="17653" marB="1765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81220"/>
                  </a:ext>
                </a:extLst>
              </a:tr>
            </a:tbl>
          </a:graphicData>
        </a:graphic>
      </p:graphicFrame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49183CB1-0ED7-4662-A54F-A9E2F730A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078494"/>
              </p:ext>
            </p:extLst>
          </p:nvPr>
        </p:nvGraphicFramePr>
        <p:xfrm>
          <a:off x="260648" y="4860032"/>
          <a:ext cx="6096508" cy="296037"/>
        </p:xfrm>
        <a:graphic>
          <a:graphicData uri="http://schemas.openxmlformats.org/drawingml/2006/table">
            <a:tbl>
              <a:tblPr/>
              <a:tblGrid>
                <a:gridCol w="6096508">
                  <a:extLst>
                    <a:ext uri="{9D8B030D-6E8A-4147-A177-3AD203B41FA5}">
                      <a16:colId xmlns:a16="http://schemas.microsoft.com/office/drawing/2014/main" val="3984617429"/>
                    </a:ext>
                  </a:extLst>
                </a:gridCol>
              </a:tblGrid>
              <a:tr h="2960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 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응시 분야에 대한 직무수행을 중심으로 문제해결 능력을 발휘한 경험을 </a:t>
                      </a:r>
                      <a:r>
                        <a:rPr lang="ko-KR" altLang="en-US" sz="1200" b="1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기술하시오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643" marR="64643" marT="17653" marB="1765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81220"/>
                  </a:ext>
                </a:extLst>
              </a:tr>
            </a:tbl>
          </a:graphicData>
        </a:graphic>
      </p:graphicFrame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70FC1143-056A-4A0B-95E8-F6815FB6B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125975"/>
              </p:ext>
            </p:extLst>
          </p:nvPr>
        </p:nvGraphicFramePr>
        <p:xfrm>
          <a:off x="260648" y="6478685"/>
          <a:ext cx="6096508" cy="296037"/>
        </p:xfrm>
        <a:graphic>
          <a:graphicData uri="http://schemas.openxmlformats.org/drawingml/2006/table">
            <a:tbl>
              <a:tblPr/>
              <a:tblGrid>
                <a:gridCol w="6096508">
                  <a:extLst>
                    <a:ext uri="{9D8B030D-6E8A-4147-A177-3AD203B41FA5}">
                      <a16:colId xmlns:a16="http://schemas.microsoft.com/office/drawing/2014/main" val="3984617429"/>
                    </a:ext>
                  </a:extLst>
                </a:gridCol>
              </a:tblGrid>
              <a:tr h="2960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 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직장인으로서 직업윤리의 중요성과 본인의 가치관을 </a:t>
                      </a:r>
                      <a:r>
                        <a:rPr lang="ko-KR" altLang="en-US" sz="1200" b="1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기술하시오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643" marR="64643" marT="17653" marB="1765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81220"/>
                  </a:ext>
                </a:extLst>
              </a:tr>
            </a:tbl>
          </a:graphicData>
        </a:graphic>
      </p:graphicFrame>
      <p:graphicFrame>
        <p:nvGraphicFramePr>
          <p:cNvPr id="15" name="표 14">
            <a:extLst>
              <a:ext uri="{FF2B5EF4-FFF2-40B4-BE49-F238E27FC236}">
                <a16:creationId xmlns:a16="http://schemas.microsoft.com/office/drawing/2014/main" id="{A5A12BB1-30BB-46C1-9F3A-E60115ECC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931335"/>
              </p:ext>
            </p:extLst>
          </p:nvPr>
        </p:nvGraphicFramePr>
        <p:xfrm>
          <a:off x="263277" y="7740352"/>
          <a:ext cx="6096508" cy="296037"/>
        </p:xfrm>
        <a:graphic>
          <a:graphicData uri="http://schemas.openxmlformats.org/drawingml/2006/table">
            <a:tbl>
              <a:tblPr/>
              <a:tblGrid>
                <a:gridCol w="6096508">
                  <a:extLst>
                    <a:ext uri="{9D8B030D-6E8A-4147-A177-3AD203B41FA5}">
                      <a16:colId xmlns:a16="http://schemas.microsoft.com/office/drawing/2014/main" val="3984617429"/>
                    </a:ext>
                  </a:extLst>
                </a:gridCol>
              </a:tblGrid>
              <a:tr h="2960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 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우리 회사와 가장 적합한 인재상에 대해 </a:t>
                      </a:r>
                      <a:r>
                        <a:rPr lang="ko-KR" altLang="en-US" sz="1200" b="1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기술하시오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643" marR="64643" marT="17653" marB="17653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81220"/>
                  </a:ext>
                </a:extLst>
              </a:tr>
            </a:tbl>
          </a:graphicData>
        </a:graphic>
      </p:graphicFrame>
      <p:sp>
        <p:nvSpPr>
          <p:cNvPr id="16" name="직사각형 15">
            <a:extLst>
              <a:ext uri="{FF2B5EF4-FFF2-40B4-BE49-F238E27FC236}">
                <a16:creationId xmlns:a16="http://schemas.microsoft.com/office/drawing/2014/main" id="{B834C8B3-CC58-46B5-817A-0D2CD6FF2DA4}"/>
              </a:ext>
            </a:extLst>
          </p:cNvPr>
          <p:cNvSpPr/>
          <p:nvPr/>
        </p:nvSpPr>
        <p:spPr>
          <a:xfrm>
            <a:off x="260648" y="1717015"/>
            <a:ext cx="6096508" cy="123633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1000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EB92D06-D7E2-471B-A4DF-A323E42D85C9}"/>
              </a:ext>
            </a:extLst>
          </p:cNvPr>
          <p:cNvSpPr/>
          <p:nvPr/>
        </p:nvSpPr>
        <p:spPr>
          <a:xfrm>
            <a:off x="268610" y="3489784"/>
            <a:ext cx="6096508" cy="119880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10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4B60F66-EAF9-471A-BA5E-91D6467F305B}"/>
              </a:ext>
            </a:extLst>
          </p:cNvPr>
          <p:cNvSpPr/>
          <p:nvPr/>
        </p:nvSpPr>
        <p:spPr>
          <a:xfrm>
            <a:off x="268610" y="5209950"/>
            <a:ext cx="6096508" cy="109024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1000" dirty="0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AAD863F6-E3D2-43A4-BAB0-2DF6550A8A56}"/>
              </a:ext>
            </a:extLst>
          </p:cNvPr>
          <p:cNvSpPr/>
          <p:nvPr/>
        </p:nvSpPr>
        <p:spPr>
          <a:xfrm>
            <a:off x="268610" y="6821556"/>
            <a:ext cx="6096508" cy="80125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1000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24E5DBFF-C511-4857-A901-6F96A9EE4F86}"/>
              </a:ext>
            </a:extLst>
          </p:cNvPr>
          <p:cNvSpPr/>
          <p:nvPr/>
        </p:nvSpPr>
        <p:spPr>
          <a:xfrm>
            <a:off x="268610" y="8097338"/>
            <a:ext cx="6096508" cy="80125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75368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화면 슬라이드 쇼(4:3)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한컴바탕</vt:lpstr>
      <vt:lpstr>휴먼명조</vt:lpstr>
      <vt:lpstr>Arial</vt:lpstr>
      <vt:lpstr>Office 테마</vt:lpstr>
      <vt:lpstr>아주스틸㈜ 입사지원서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아주강재㈜</dc:title>
  <dc:creator>조윤정</dc:creator>
  <cp:lastModifiedBy>Windows User</cp:lastModifiedBy>
  <cp:revision>54</cp:revision>
  <dcterms:created xsi:type="dcterms:W3CDTF">2016-04-15T05:59:23Z</dcterms:created>
  <dcterms:modified xsi:type="dcterms:W3CDTF">2023-03-16T01:49:09Z</dcterms:modified>
  <cp:version/>
</cp:coreProperties>
</file>